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E0FB99-6CE0-404B-B067-41C9B8A5EEF8}" v="11" dt="2018-10-30T19:14:10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ham Executive-Director" userId="afc116dfab395641" providerId="LiveId" clId="{DEE0FB99-6CE0-404B-B067-41C9B8A5EEF8}"/>
    <pc:docChg chg="custSel addSld modSld">
      <pc:chgData name="Bham Executive-Director" userId="afc116dfab395641" providerId="LiveId" clId="{DEE0FB99-6CE0-404B-B067-41C9B8A5EEF8}" dt="2018-10-30T19:14:15.916" v="2563" actId="20577"/>
      <pc:docMkLst>
        <pc:docMk/>
      </pc:docMkLst>
      <pc:sldChg chg="addSp delSp modSp">
        <pc:chgData name="Bham Executive-Director" userId="afc116dfab395641" providerId="LiveId" clId="{DEE0FB99-6CE0-404B-B067-41C9B8A5EEF8}" dt="2018-10-29T20:17:25.121" v="720" actId="255"/>
        <pc:sldMkLst>
          <pc:docMk/>
          <pc:sldMk cId="3082330212" sldId="256"/>
        </pc:sldMkLst>
        <pc:spChg chg="mod">
          <ac:chgData name="Bham Executive-Director" userId="afc116dfab395641" providerId="LiveId" clId="{DEE0FB99-6CE0-404B-B067-41C9B8A5EEF8}" dt="2018-10-29T20:17:13.119" v="718" actId="14100"/>
          <ac:spMkLst>
            <pc:docMk/>
            <pc:sldMk cId="3082330212" sldId="256"/>
            <ac:spMk id="2" creationId="{C856B1C3-8D4A-48E3-9E55-3DBC3F132AB4}"/>
          </ac:spMkLst>
        </pc:spChg>
        <pc:spChg chg="mod">
          <ac:chgData name="Bham Executive-Director" userId="afc116dfab395641" providerId="LiveId" clId="{DEE0FB99-6CE0-404B-B067-41C9B8A5EEF8}" dt="2018-10-29T20:17:25.121" v="720" actId="255"/>
          <ac:spMkLst>
            <pc:docMk/>
            <pc:sldMk cId="3082330212" sldId="256"/>
            <ac:spMk id="3" creationId="{FC4D3852-12A3-4AB5-8D27-D9F11C1B1763}"/>
          </ac:spMkLst>
        </pc:spChg>
        <pc:spChg chg="del">
          <ac:chgData name="Bham Executive-Director" userId="afc116dfab395641" providerId="LiveId" clId="{DEE0FB99-6CE0-404B-B067-41C9B8A5EEF8}" dt="2018-10-29T20:16:48.173" v="713" actId="26606"/>
          <ac:spMkLst>
            <pc:docMk/>
            <pc:sldMk cId="3082330212" sldId="256"/>
            <ac:spMk id="8" creationId="{DD6BC9EB-F181-48AB-BCA2-3D1DB20D2D87}"/>
          </ac:spMkLst>
        </pc:spChg>
        <pc:spChg chg="del">
          <ac:chgData name="Bham Executive-Director" userId="afc116dfab395641" providerId="LiveId" clId="{DEE0FB99-6CE0-404B-B067-41C9B8A5EEF8}" dt="2018-10-29T20:16:48.173" v="713" actId="26606"/>
          <ac:spMkLst>
            <pc:docMk/>
            <pc:sldMk cId="3082330212" sldId="256"/>
            <ac:spMk id="10" creationId="{D33AAA80-39DC-4020-9BFF-0718F35C7661}"/>
          </ac:spMkLst>
        </pc:spChg>
        <pc:spChg chg="del">
          <ac:chgData name="Bham Executive-Director" userId="afc116dfab395641" providerId="LiveId" clId="{DEE0FB99-6CE0-404B-B067-41C9B8A5EEF8}" dt="2018-10-29T20:16:48.173" v="713" actId="26606"/>
          <ac:spMkLst>
            <pc:docMk/>
            <pc:sldMk cId="3082330212" sldId="256"/>
            <ac:spMk id="14" creationId="{1177F295-741F-4EFF-B0CA-BE69295ADA07}"/>
          </ac:spMkLst>
        </pc:spChg>
        <pc:picChg chg="add mod">
          <ac:chgData name="Bham Executive-Director" userId="afc116dfab395641" providerId="LiveId" clId="{DEE0FB99-6CE0-404B-B067-41C9B8A5EEF8}" dt="2018-10-29T20:17:06.323" v="717" actId="1076"/>
          <ac:picMkLst>
            <pc:docMk/>
            <pc:sldMk cId="3082330212" sldId="256"/>
            <ac:picMk id="5" creationId="{CA282B9F-3604-4AA9-B53F-97B542E25266}"/>
          </ac:picMkLst>
        </pc:picChg>
        <pc:cxnChg chg="del">
          <ac:chgData name="Bham Executive-Director" userId="afc116dfab395641" providerId="LiveId" clId="{DEE0FB99-6CE0-404B-B067-41C9B8A5EEF8}" dt="2018-10-29T20:16:48.173" v="713" actId="26606"/>
          <ac:cxnSpMkLst>
            <pc:docMk/>
            <pc:sldMk cId="3082330212" sldId="256"/>
            <ac:cxnSpMk id="12" creationId="{C9C5D90B-7EE3-4D26-AB7D-A5A3A6E11203}"/>
          </ac:cxnSpMkLst>
        </pc:cxnChg>
      </pc:sldChg>
      <pc:sldChg chg="modSp">
        <pc:chgData name="Bham Executive-Director" userId="afc116dfab395641" providerId="LiveId" clId="{DEE0FB99-6CE0-404B-B067-41C9B8A5EEF8}" dt="2018-10-29T21:43:05.219" v="722" actId="947"/>
        <pc:sldMkLst>
          <pc:docMk/>
          <pc:sldMk cId="1708374341" sldId="257"/>
        </pc:sldMkLst>
        <pc:spChg chg="mod">
          <ac:chgData name="Bham Executive-Director" userId="afc116dfab395641" providerId="LiveId" clId="{DEE0FB99-6CE0-404B-B067-41C9B8A5EEF8}" dt="2018-10-29T21:43:05.219" v="722" actId="947"/>
          <ac:spMkLst>
            <pc:docMk/>
            <pc:sldMk cId="1708374341" sldId="257"/>
            <ac:spMk id="3" creationId="{21E7A5B5-FBE1-411E-859F-D4EC3AFD8603}"/>
          </ac:spMkLst>
        </pc:spChg>
      </pc:sldChg>
      <pc:sldChg chg="modSp">
        <pc:chgData name="Bham Executive-Director" userId="afc116dfab395641" providerId="LiveId" clId="{DEE0FB99-6CE0-404B-B067-41C9B8A5EEF8}" dt="2018-10-29T21:45:48.300" v="747" actId="947"/>
        <pc:sldMkLst>
          <pc:docMk/>
          <pc:sldMk cId="2764667697" sldId="258"/>
        </pc:sldMkLst>
        <pc:spChg chg="mod">
          <ac:chgData name="Bham Executive-Director" userId="afc116dfab395641" providerId="LiveId" clId="{DEE0FB99-6CE0-404B-B067-41C9B8A5EEF8}" dt="2018-10-29T21:45:48.300" v="747" actId="947"/>
          <ac:spMkLst>
            <pc:docMk/>
            <pc:sldMk cId="2764667697" sldId="258"/>
            <ac:spMk id="3" creationId="{B9ADAEFE-A927-4F3D-B12F-9AD6BFB36CF3}"/>
          </ac:spMkLst>
        </pc:spChg>
      </pc:sldChg>
      <pc:sldChg chg="modSp">
        <pc:chgData name="Bham Executive-Director" userId="afc116dfab395641" providerId="LiveId" clId="{DEE0FB99-6CE0-404B-B067-41C9B8A5EEF8}" dt="2018-10-30T19:10:54.102" v="2467" actId="20577"/>
        <pc:sldMkLst>
          <pc:docMk/>
          <pc:sldMk cId="3297904527" sldId="259"/>
        </pc:sldMkLst>
        <pc:spChg chg="mod">
          <ac:chgData name="Bham Executive-Director" userId="afc116dfab395641" providerId="LiveId" clId="{DEE0FB99-6CE0-404B-B067-41C9B8A5EEF8}" dt="2018-10-29T20:07:02.098" v="24" actId="20577"/>
          <ac:spMkLst>
            <pc:docMk/>
            <pc:sldMk cId="3297904527" sldId="259"/>
            <ac:spMk id="2" creationId="{ADE97044-D081-4C43-BBB2-BC32B95518AF}"/>
          </ac:spMkLst>
        </pc:spChg>
        <pc:spChg chg="mod">
          <ac:chgData name="Bham Executive-Director" userId="afc116dfab395641" providerId="LiveId" clId="{DEE0FB99-6CE0-404B-B067-41C9B8A5EEF8}" dt="2018-10-30T19:10:54.102" v="2467" actId="20577"/>
          <ac:spMkLst>
            <pc:docMk/>
            <pc:sldMk cId="3297904527" sldId="259"/>
            <ac:spMk id="3" creationId="{08C14D68-41A6-4575-9212-A92691467BA6}"/>
          </ac:spMkLst>
        </pc:spChg>
      </pc:sldChg>
      <pc:sldChg chg="modSp add">
        <pc:chgData name="Bham Executive-Director" userId="afc116dfab395641" providerId="LiveId" clId="{DEE0FB99-6CE0-404B-B067-41C9B8A5EEF8}" dt="2018-10-29T21:49:50.483" v="865" actId="20577"/>
        <pc:sldMkLst>
          <pc:docMk/>
          <pc:sldMk cId="1848641912" sldId="260"/>
        </pc:sldMkLst>
        <pc:spChg chg="mod">
          <ac:chgData name="Bham Executive-Director" userId="afc116dfab395641" providerId="LiveId" clId="{DEE0FB99-6CE0-404B-B067-41C9B8A5EEF8}" dt="2018-10-29T21:43:16.240" v="734" actId="20577"/>
          <ac:spMkLst>
            <pc:docMk/>
            <pc:sldMk cId="1848641912" sldId="260"/>
            <ac:spMk id="2" creationId="{A3F47488-CB3C-4008-B2B8-F76FE97EEC3D}"/>
          </ac:spMkLst>
        </pc:spChg>
        <pc:spChg chg="mod">
          <ac:chgData name="Bham Executive-Director" userId="afc116dfab395641" providerId="LiveId" clId="{DEE0FB99-6CE0-404B-B067-41C9B8A5EEF8}" dt="2018-10-29T21:49:50.483" v="865" actId="20577"/>
          <ac:spMkLst>
            <pc:docMk/>
            <pc:sldMk cId="1848641912" sldId="260"/>
            <ac:spMk id="3" creationId="{4E252AD4-C145-420B-95D3-EC58EB5681B0}"/>
          </ac:spMkLst>
        </pc:spChg>
      </pc:sldChg>
      <pc:sldChg chg="modSp add">
        <pc:chgData name="Bham Executive-Director" userId="afc116dfab395641" providerId="LiveId" clId="{DEE0FB99-6CE0-404B-B067-41C9B8A5EEF8}" dt="2018-10-29T21:59:33.444" v="1822" actId="20577"/>
        <pc:sldMkLst>
          <pc:docMk/>
          <pc:sldMk cId="2759305082" sldId="261"/>
        </pc:sldMkLst>
        <pc:spChg chg="mod">
          <ac:chgData name="Bham Executive-Director" userId="afc116dfab395641" providerId="LiveId" clId="{DEE0FB99-6CE0-404B-B067-41C9B8A5EEF8}" dt="2018-10-29T21:53:39.067" v="889" actId="20577"/>
          <ac:spMkLst>
            <pc:docMk/>
            <pc:sldMk cId="2759305082" sldId="261"/>
            <ac:spMk id="2" creationId="{9F7670B9-F7D9-4FA5-BA5B-0AF9C01E5765}"/>
          </ac:spMkLst>
        </pc:spChg>
        <pc:spChg chg="mod">
          <ac:chgData name="Bham Executive-Director" userId="afc116dfab395641" providerId="LiveId" clId="{DEE0FB99-6CE0-404B-B067-41C9B8A5EEF8}" dt="2018-10-29T21:59:33.444" v="1822" actId="20577"/>
          <ac:spMkLst>
            <pc:docMk/>
            <pc:sldMk cId="2759305082" sldId="261"/>
            <ac:spMk id="3" creationId="{483D9911-0380-4D9D-B689-62363CE1DFC2}"/>
          </ac:spMkLst>
        </pc:spChg>
      </pc:sldChg>
      <pc:sldChg chg="modSp add">
        <pc:chgData name="Bham Executive-Director" userId="afc116dfab395641" providerId="LiveId" clId="{DEE0FB99-6CE0-404B-B067-41C9B8A5EEF8}" dt="2018-10-30T19:13:47.449" v="2544" actId="20577"/>
        <pc:sldMkLst>
          <pc:docMk/>
          <pc:sldMk cId="1139494517" sldId="262"/>
        </pc:sldMkLst>
        <pc:spChg chg="mod">
          <ac:chgData name="Bham Executive-Director" userId="afc116dfab395641" providerId="LiveId" clId="{DEE0FB99-6CE0-404B-B067-41C9B8A5EEF8}" dt="2018-10-30T19:07:32.036" v="2149" actId="20577"/>
          <ac:spMkLst>
            <pc:docMk/>
            <pc:sldMk cId="1139494517" sldId="262"/>
            <ac:spMk id="2" creationId="{669D27CC-6728-44E5-9F7A-4A6FC5537AD5}"/>
          </ac:spMkLst>
        </pc:spChg>
        <pc:spChg chg="mod">
          <ac:chgData name="Bham Executive-Director" userId="afc116dfab395641" providerId="LiveId" clId="{DEE0FB99-6CE0-404B-B067-41C9B8A5EEF8}" dt="2018-10-30T19:13:47.449" v="2544" actId="20577"/>
          <ac:spMkLst>
            <pc:docMk/>
            <pc:sldMk cId="1139494517" sldId="262"/>
            <ac:spMk id="3" creationId="{DC29B959-B984-4BD9-AA39-C386BC58C3D8}"/>
          </ac:spMkLst>
        </pc:spChg>
      </pc:sldChg>
      <pc:sldChg chg="modSp add">
        <pc:chgData name="Bham Executive-Director" userId="afc116dfab395641" providerId="LiveId" clId="{DEE0FB99-6CE0-404B-B067-41C9B8A5EEF8}" dt="2018-10-30T19:14:15.916" v="2563" actId="20577"/>
        <pc:sldMkLst>
          <pc:docMk/>
          <pc:sldMk cId="4149226949" sldId="263"/>
        </pc:sldMkLst>
        <pc:spChg chg="mod">
          <ac:chgData name="Bham Executive-Director" userId="afc116dfab395641" providerId="LiveId" clId="{DEE0FB99-6CE0-404B-B067-41C9B8A5EEF8}" dt="2018-10-30T19:14:15.916" v="2563" actId="20577"/>
          <ac:spMkLst>
            <pc:docMk/>
            <pc:sldMk cId="4149226949" sldId="263"/>
            <ac:spMk id="2" creationId="{E521B300-5A89-46C2-A600-D24FE3F1B4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2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240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296168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3249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152040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5276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66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1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3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3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4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3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9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02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8393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6B1C3-8D4A-48E3-9E55-3DBC3F132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199" y="4571999"/>
            <a:ext cx="8508305" cy="61189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dirty="0"/>
              <a:t>Adult Targeted Case Management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D3852-12A3-4AB5-8D27-D9F11C1B1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4795" y="5659655"/>
            <a:ext cx="7599205" cy="61189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November 8,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282B9F-3604-4AA9-B53F-97B542E25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133" y="990571"/>
            <a:ext cx="6153410" cy="289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3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D27CC-6728-44E5-9F7A-4A6FC553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Former Montana Case Management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9B959-B984-4BD9-AA39-C386BC58C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Over-utilization of case management without clear case management guidelines in place. </a:t>
            </a:r>
          </a:p>
          <a:p>
            <a:r>
              <a:rPr lang="en-US" dirty="0"/>
              <a:t>The Case Management Program was not evidence-based. </a:t>
            </a:r>
          </a:p>
          <a:p>
            <a:r>
              <a:rPr lang="en-US" dirty="0"/>
              <a:t>No outcome measurement was available for quality management. </a:t>
            </a:r>
          </a:p>
          <a:p>
            <a:r>
              <a:rPr lang="en-US" dirty="0"/>
              <a:t>Fee-for-service model rather than a value-based model fueled the over-utilization. </a:t>
            </a:r>
          </a:p>
          <a:p>
            <a:r>
              <a:rPr lang="en-US" dirty="0"/>
              <a:t>Case management was not viewed always as a professional service. </a:t>
            </a:r>
          </a:p>
          <a:p>
            <a:r>
              <a:rPr lang="en-US" dirty="0"/>
              <a:t>Case management at times was continued with clients who should have been discharged from the service.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9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4F36AC-4E70-499F-8C87-0EDD840A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Case Management Functions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7A5B5-FBE1-411E-859F-D4EC3AFD8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025" y="1465545"/>
            <a:ext cx="8715145" cy="4575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Case management models vary in their philosophies and approaches but share six widely accepted basic functions</a:t>
            </a:r>
            <a:r>
              <a:rPr lang="en-US" sz="2400" baseline="30000" dirty="0"/>
              <a:t>1</a:t>
            </a:r>
            <a:r>
              <a:rPr lang="en-US" sz="2400" dirty="0"/>
              <a:t>:</a:t>
            </a:r>
          </a:p>
          <a:p>
            <a:r>
              <a:rPr lang="en-US" sz="2400" dirty="0"/>
              <a:t>Identify and assess clients’ needs, strengths, and weaknesses</a:t>
            </a:r>
          </a:p>
          <a:p>
            <a:r>
              <a:rPr lang="en-US" sz="2400" dirty="0"/>
              <a:t>Create service or treatment plans for clients’ needs</a:t>
            </a:r>
          </a:p>
          <a:p>
            <a:r>
              <a:rPr lang="en-US" sz="2400" dirty="0"/>
              <a:t>Link clients with services in both formal and informal settings</a:t>
            </a:r>
          </a:p>
          <a:p>
            <a:r>
              <a:rPr lang="en-US" sz="2400" dirty="0"/>
              <a:t>Monitor delivery of services and clients’ progress</a:t>
            </a:r>
          </a:p>
          <a:p>
            <a:r>
              <a:rPr lang="en-US" sz="2400" dirty="0"/>
              <a:t>Advocate for clients</a:t>
            </a:r>
          </a:p>
          <a:p>
            <a:r>
              <a:rPr lang="en-US" sz="2400" dirty="0"/>
              <a:t>Evaluate client outcomes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837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116A5-0500-484A-8632-4AB66AB3B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Management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DAEFE-A927-4F3D-B12F-9AD6BFB36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576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Effective case management and a good relationship between the case manager and the client can result in a dramatic improvement in clinical outcomes</a:t>
            </a:r>
            <a:r>
              <a:rPr lang="en-US" sz="2400" baseline="30000" dirty="0"/>
              <a:t>2</a:t>
            </a:r>
            <a:r>
              <a:rPr lang="en-US" sz="2400" dirty="0"/>
              <a:t>:</a:t>
            </a:r>
          </a:p>
          <a:p>
            <a:r>
              <a:rPr lang="en-US" sz="2400" dirty="0"/>
              <a:t>Decreased hospitalizations</a:t>
            </a:r>
          </a:p>
          <a:p>
            <a:r>
              <a:rPr lang="en-US" sz="2400" dirty="0"/>
              <a:t>Improved quality of life</a:t>
            </a:r>
          </a:p>
          <a:p>
            <a:r>
              <a:rPr lang="en-US" sz="2400" dirty="0"/>
              <a:t>Improved global functioning and client satisfaction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All of which reduce the cost of care for the client! </a:t>
            </a:r>
          </a:p>
        </p:txBody>
      </p:sp>
    </p:spTree>
    <p:extLst>
      <p:ext uri="{BB962C8B-B14F-4D97-AF65-F5344CB8AC3E}">
        <p14:creationId xmlns:p14="http://schemas.microsoft.com/office/powerpoint/2010/main" val="276466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97044-D081-4C43-BBB2-BC32B9551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TCM Model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14D68-41A6-4575-9212-A92691467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309" y="1379539"/>
            <a:ext cx="8596668" cy="4868861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Agencies will register with the state to provide case management. </a:t>
            </a:r>
          </a:p>
          <a:p>
            <a:r>
              <a:rPr lang="en-US" sz="2400" dirty="0"/>
              <a:t>Clear guidelines of case management duties and goals will be agreed upon by the state and agencies delivering case management. </a:t>
            </a:r>
          </a:p>
          <a:p>
            <a:r>
              <a:rPr lang="en-US" sz="2400" dirty="0"/>
              <a:t>The DLA-20</a:t>
            </a:r>
            <a:r>
              <a:rPr lang="en-US" sz="2400" baseline="30000" dirty="0"/>
              <a:t>3</a:t>
            </a:r>
            <a:r>
              <a:rPr lang="en-US" sz="2400" dirty="0"/>
              <a:t> outcome measurement tool will be filled out by the case manager every 90 days during treatment plan updates. </a:t>
            </a:r>
          </a:p>
          <a:p>
            <a:r>
              <a:rPr lang="en-US" sz="2400" dirty="0"/>
              <a:t>The outcome tool results will be submitted to a statewide database tracking case management results to ensure quality.  </a:t>
            </a:r>
          </a:p>
          <a:p>
            <a:r>
              <a:rPr lang="en-US" sz="2400" dirty="0"/>
              <a:t>Agencies will submit case management billing based on a monthly fee per client. </a:t>
            </a:r>
          </a:p>
          <a:p>
            <a:r>
              <a:rPr lang="en-US" sz="2400" dirty="0"/>
              <a:t>Case management caseloads will be capped at 24 cases.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0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670B9-F7D9-4FA5-BA5B-0AF9C01E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Management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D9911-0380-4D9D-B689-62363CE1D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499" y="1488613"/>
            <a:ext cx="8596668" cy="4690245"/>
          </a:xfrm>
        </p:spPr>
        <p:txBody>
          <a:bodyPr/>
          <a:lstStyle/>
          <a:p>
            <a:r>
              <a:rPr lang="en-US" dirty="0"/>
              <a:t>Case Managers will be employed by mental health agencies registered to apply case management. </a:t>
            </a:r>
          </a:p>
          <a:p>
            <a:r>
              <a:rPr lang="en-US" dirty="0"/>
              <a:t>By having mental health agencies employ the case managers, they will have access to the full continuum of care from outpatient to crisis care. </a:t>
            </a:r>
          </a:p>
          <a:p>
            <a:r>
              <a:rPr lang="en-US" dirty="0"/>
              <a:t>Case Managers can be placed in the community in settings such as hospitals, community health centers, crisis centers, outpatient therapy centers, etc. </a:t>
            </a:r>
          </a:p>
          <a:p>
            <a:r>
              <a:rPr lang="en-US" dirty="0"/>
              <a:t>The mental health agency will be responsible for case managers’ productivity and billing. Bills submitted for non-case management agreed upon duties will not be reimbursed. </a:t>
            </a:r>
          </a:p>
          <a:p>
            <a:r>
              <a:rPr lang="en-US" dirty="0"/>
              <a:t>The mental health agency will ensure that the DLA-20 is submitted every 90 days for each client in the case management program.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0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1B300-5A89-46C2-A600-D24FE3F1B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Proforma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B3707-921A-442E-ABF9-C3F3C0F6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2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47488-CB3C-4008-B2B8-F76FE97EE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52AD4-C145-420B-95D3-EC58EB568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Cinahl</a:t>
            </a:r>
            <a:r>
              <a:rPr lang="en-US" dirty="0"/>
              <a:t> Information Systems, a division of EBSCO Information Services. Copyright©2016, “Case Management: the Client with Mental Illness.” 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Cinahl</a:t>
            </a:r>
            <a:r>
              <a:rPr lang="en-US" dirty="0"/>
              <a:t> Information Systems, a division of EBSCO Information Services. Copyright©2016, “Case Management: the Client with Mental Illness.” </a:t>
            </a:r>
          </a:p>
          <a:p>
            <a:pPr marL="0" indent="0">
              <a:buNone/>
            </a:pPr>
            <a:r>
              <a:rPr lang="en-US" dirty="0"/>
              <a:t>3. DLA-20, Daily Living Activities-20. MTM Services and National Council for Behavioral Health. </a:t>
            </a:r>
          </a:p>
        </p:txBody>
      </p:sp>
    </p:spTree>
    <p:extLst>
      <p:ext uri="{BB962C8B-B14F-4D97-AF65-F5344CB8AC3E}">
        <p14:creationId xmlns:p14="http://schemas.microsoft.com/office/powerpoint/2010/main" val="18486419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496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Adult Targeted Case Management Model</vt:lpstr>
      <vt:lpstr>Problems with Former Montana Case Management Model</vt:lpstr>
      <vt:lpstr>Case Management Functions</vt:lpstr>
      <vt:lpstr>Case Management Outcomes</vt:lpstr>
      <vt:lpstr>Adult TCM Model Summary</vt:lpstr>
      <vt:lpstr>Case Management Program</vt:lpstr>
      <vt:lpstr>Financial Proforma</vt:lpstr>
      <vt:lpstr>References: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Targeted Case Management Model</dc:title>
  <dc:creator>Bham Executive-Director</dc:creator>
  <cp:lastModifiedBy>Bham Executive-Director</cp:lastModifiedBy>
  <cp:revision>2</cp:revision>
  <dcterms:created xsi:type="dcterms:W3CDTF">2018-10-29T19:52:54Z</dcterms:created>
  <dcterms:modified xsi:type="dcterms:W3CDTF">2018-10-30T19:49:51Z</dcterms:modified>
</cp:coreProperties>
</file>